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ECAB01-24EF-4DA8-B7F5-19FFCF0EDABA}" type="datetimeFigureOut">
              <a:rPr lang="en-US" smtClean="0"/>
              <a:pPr/>
              <a:t>3/3/2009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99E00E-DC74-4F1D-A31D-38A761678E4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DDEF-7887-4E94-A649-825220852DA0}" type="datetimeFigureOut">
              <a:rPr lang="en-US" smtClean="0"/>
              <a:pPr/>
              <a:t>3/3/2009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5BE4-30A4-4D32-B843-237B8C38E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DDEF-7887-4E94-A649-825220852DA0}" type="datetimeFigureOut">
              <a:rPr lang="en-US" smtClean="0"/>
              <a:pPr/>
              <a:t>3/3/2009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5BE4-30A4-4D32-B843-237B8C38E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DDEF-7887-4E94-A649-825220852DA0}" type="datetimeFigureOut">
              <a:rPr lang="en-US" smtClean="0"/>
              <a:pPr/>
              <a:t>3/3/2009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5BE4-30A4-4D32-B843-237B8C38E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DDEF-7887-4E94-A649-825220852DA0}" type="datetimeFigureOut">
              <a:rPr lang="en-US" smtClean="0"/>
              <a:pPr/>
              <a:t>3/3/2009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5BE4-30A4-4D32-B843-237B8C38E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DDEF-7887-4E94-A649-825220852DA0}" type="datetimeFigureOut">
              <a:rPr lang="en-US" smtClean="0"/>
              <a:pPr/>
              <a:t>3/3/2009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5BE4-30A4-4D32-B843-237B8C38E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DDEF-7887-4E94-A649-825220852DA0}" type="datetimeFigureOut">
              <a:rPr lang="en-US" smtClean="0"/>
              <a:pPr/>
              <a:t>3/3/2009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5BE4-30A4-4D32-B843-237B8C38E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DDEF-7887-4E94-A649-825220852DA0}" type="datetimeFigureOut">
              <a:rPr lang="en-US" smtClean="0"/>
              <a:pPr/>
              <a:t>3/3/2009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5BE4-30A4-4D32-B843-237B8C38E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DDEF-7887-4E94-A649-825220852DA0}" type="datetimeFigureOut">
              <a:rPr lang="en-US" smtClean="0"/>
              <a:pPr/>
              <a:t>3/3/2009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5BE4-30A4-4D32-B843-237B8C38E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DDEF-7887-4E94-A649-825220852DA0}" type="datetimeFigureOut">
              <a:rPr lang="en-US" smtClean="0"/>
              <a:pPr/>
              <a:t>3/3/2009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5BE4-30A4-4D32-B843-237B8C38E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DDEF-7887-4E94-A649-825220852DA0}" type="datetimeFigureOut">
              <a:rPr lang="en-US" smtClean="0"/>
              <a:pPr/>
              <a:t>3/3/2009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5BE4-30A4-4D32-B843-237B8C38E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ADDEF-7887-4E94-A649-825220852DA0}" type="datetimeFigureOut">
              <a:rPr lang="en-US" smtClean="0"/>
              <a:pPr/>
              <a:t>3/3/2009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B5BE4-30A4-4D32-B843-237B8C38E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3ADDEF-7887-4E94-A649-825220852DA0}" type="datetimeFigureOut">
              <a:rPr lang="en-US" smtClean="0"/>
              <a:pPr/>
              <a:t>3/3/2009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B5BE4-30A4-4D32-B843-237B8C38E66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hyperlink" Target="http://en.wikipedia.org/wiki/File:A380-trent900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8/86/Knarre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hyperlink" Target="http://upload.wikimedia.org/wikipedia/commons/e/e1/Motorcycle_Reflections_bw_edit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7/7a/Bristol.blue.glass.arp.750pix.jpg" TargetMode="Externa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29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470025"/>
          </a:xfrm>
        </p:spPr>
        <p:txBody>
          <a:bodyPr/>
          <a:lstStyle/>
          <a:p>
            <a:r>
              <a:rPr lang="en-US" dirty="0" smtClean="0"/>
              <a:t>Scandium Sc</a:t>
            </a:r>
            <a:endParaRPr lang="en-US" dirty="0"/>
          </a:p>
        </p:txBody>
      </p:sp>
      <p:pic>
        <p:nvPicPr>
          <p:cNvPr id="1026" name="Picture 2" descr="http://periodictable.com/Samples/021.8/s9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643050"/>
            <a:ext cx="4929222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Zinc Zn</a:t>
            </a:r>
            <a:endParaRPr lang="en-US" dirty="0"/>
          </a:p>
        </p:txBody>
      </p:sp>
      <p:pic>
        <p:nvPicPr>
          <p:cNvPr id="22530" name="Picture 2" descr="http://interzonefinearts.com/wp-content/uploads/2007/09/zinc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1857364"/>
            <a:ext cx="5600700" cy="4200525"/>
          </a:xfrm>
          <a:prstGeom prst="rect">
            <a:avLst/>
          </a:prstGeom>
          <a:noFill/>
        </p:spPr>
      </p:pic>
      <p:pic>
        <p:nvPicPr>
          <p:cNvPr id="22532" name="Picture 4" descr="http://www.toolstation.com/images/library/stock/webbig/482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785926"/>
            <a:ext cx="4357718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20" y="214290"/>
            <a:ext cx="7772400" cy="71438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Scandium Sc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http://periodictable.com/Samples/021.8/s9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4929222" cy="492922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143440" y="3286124"/>
            <a:ext cx="40005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35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 most common element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5214942" y="4714884"/>
            <a:ext cx="35366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Hard and silvery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785794"/>
            <a:ext cx="84296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Used in </a:t>
            </a:r>
            <a:r>
              <a:rPr lang="en-US" sz="4000" dirty="0" err="1" smtClean="0"/>
              <a:t>aluminium</a:t>
            </a:r>
            <a:r>
              <a:rPr lang="en-US" sz="4000" dirty="0" smtClean="0"/>
              <a:t>-scandium alloys for high-performance sports equipment, and components of aircraft and ballistic missiles</a:t>
            </a:r>
            <a:endParaRPr lang="en-US" sz="4000" dirty="0"/>
          </a:p>
        </p:txBody>
      </p:sp>
      <p:pic>
        <p:nvPicPr>
          <p:cNvPr id="32772" name="Picture 4" descr="http://www.sci.fi/~fta/mig29_01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357562"/>
            <a:ext cx="4929222" cy="291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28670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Titanium Ti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 descr="http://www.galleries.com/minerals/ELEMENTS/TITANIUM/titani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71546"/>
            <a:ext cx="4572000" cy="3429000"/>
          </a:xfrm>
          <a:prstGeom prst="rect">
            <a:avLst/>
          </a:prstGeom>
          <a:noFill/>
        </p:spPr>
      </p:pic>
      <p:pic>
        <p:nvPicPr>
          <p:cNvPr id="4100" name="Picture 4" descr="http://www.chainz.com/images/shopping_product_thumbnails/167/titanium_mens_r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928670"/>
            <a:ext cx="3429024" cy="342902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1000108"/>
            <a:ext cx="58189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9</a:t>
            </a:r>
            <a:r>
              <a:rPr lang="en-US" sz="4000" baseline="30000" dirty="0" smtClean="0"/>
              <a:t>th</a:t>
            </a:r>
            <a:r>
              <a:rPr lang="en-US" sz="4000" dirty="0" smtClean="0"/>
              <a:t> most common element 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2000240"/>
            <a:ext cx="469865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Resistant to corrosion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57158" y="3357562"/>
            <a:ext cx="52864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Used to make very light and strong alloys</a:t>
            </a:r>
            <a:endParaRPr lang="en-US" sz="4000" dirty="0"/>
          </a:p>
        </p:txBody>
      </p:sp>
      <p:pic>
        <p:nvPicPr>
          <p:cNvPr id="31746" name="Picture 2" descr="http://upload.wikimedia.org/wikipedia/commons/thumb/5/52/A380-trent900.JPG/180px-A380-trent900.JPG">
            <a:hlinkClick r:id="rId4" tooltip="The four engines alone on the Airbus A380 use about 26 metric tons (57,000 pounds) of titanium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3786190"/>
            <a:ext cx="3619522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96908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Vanadium V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5362" name="Picture 2" descr="http://periodictable.com/Samples/023.10/s9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4786346" cy="478634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928670"/>
            <a:ext cx="63119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Soft, ductile, resists corrosion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1928802"/>
            <a:ext cx="55007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Used to make very strong steel alloys</a:t>
            </a:r>
            <a:endParaRPr lang="en-US" sz="4000" dirty="0"/>
          </a:p>
        </p:txBody>
      </p:sp>
      <p:pic>
        <p:nvPicPr>
          <p:cNvPr id="30722" name="Picture 2" descr="File:Knarre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2857496"/>
            <a:ext cx="3857651" cy="38068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00108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Chromium Cr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6386" name="Picture 2" descr="http://periodictable.com/Samples/024.11/s9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4429156" cy="4429156"/>
          </a:xfrm>
          <a:prstGeom prst="rect">
            <a:avLst/>
          </a:prstGeom>
          <a:noFill/>
        </p:spPr>
      </p:pic>
      <p:pic>
        <p:nvPicPr>
          <p:cNvPr id="16388" name="Picture 4" descr="http://www.germes-online.com/direct/dbimage/50249705/Chromium_Plated_Copper_Tub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282" y="1357298"/>
            <a:ext cx="4357718" cy="435771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1000108"/>
            <a:ext cx="492919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Hard, resistant to corrosion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2500306"/>
            <a:ext cx="47386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Used in electroplating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3357562"/>
            <a:ext cx="47218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U</a:t>
            </a:r>
            <a:r>
              <a:rPr lang="en-US" sz="4000" dirty="0" smtClean="0"/>
              <a:t>sed in stainless steel</a:t>
            </a:r>
            <a:endParaRPr lang="en-US" sz="4000" dirty="0"/>
          </a:p>
        </p:txBody>
      </p:sp>
      <p:pic>
        <p:nvPicPr>
          <p:cNvPr id="29700" name="Picture 4" descr="File:Motorcycle Reflections bw edit.jpg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3929066"/>
            <a:ext cx="3657600" cy="2743200"/>
          </a:xfrm>
          <a:prstGeom prst="rect">
            <a:avLst/>
          </a:prstGeom>
          <a:noFill/>
        </p:spPr>
      </p:pic>
      <p:pic>
        <p:nvPicPr>
          <p:cNvPr id="29702" name="Picture 6" descr="http://www.lakewoodconferences.com/direct/dbimage/50261151/Stainless_Steel_Cutlery__JY005B_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7752" y="1357298"/>
            <a:ext cx="4214842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Manganese </a:t>
            </a:r>
            <a:r>
              <a:rPr lang="en-US" dirty="0" err="1" smtClean="0">
                <a:solidFill>
                  <a:schemeClr val="accent1"/>
                </a:solidFill>
              </a:rPr>
              <a:t>Mn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7410" name="Picture 2" descr="http://www.global-b2b-network.com/direct/dbimage/50357240/Electrolytic_Manganese_Met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4572032" cy="4572032"/>
          </a:xfrm>
          <a:prstGeom prst="rect">
            <a:avLst/>
          </a:prstGeom>
          <a:noFill/>
        </p:spPr>
      </p:pic>
      <p:pic>
        <p:nvPicPr>
          <p:cNvPr id="17412" name="Picture 4" descr="http://periodictable.com/Samples/025.7/s9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857364"/>
            <a:ext cx="3390900" cy="33909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1285860"/>
            <a:ext cx="63402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Very important in steel alloys 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428596" y="3500438"/>
            <a:ext cx="35004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Large deposits as nodules on the ocean floor</a:t>
            </a:r>
            <a:endParaRPr lang="en-US" sz="4000" dirty="0"/>
          </a:p>
        </p:txBody>
      </p:sp>
      <p:pic>
        <p:nvPicPr>
          <p:cNvPr id="28674" name="Picture 2" descr="http://www.mnhn.fr/mnhn/geo/Collection_Marine/Ocean/MD06/dr750007/cs7606-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3357562"/>
            <a:ext cx="4786346" cy="325916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2910" y="2285992"/>
            <a:ext cx="347902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Hard and brittle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071546"/>
          </a:xfrm>
        </p:spPr>
        <p:txBody>
          <a:bodyPr/>
          <a:lstStyle/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Iron Fe (</a:t>
            </a:r>
            <a:r>
              <a:rPr lang="en-US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ferrum</a:t>
            </a:r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)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8436" name="Picture 4" descr="http://upload.wikimedia.org/wikipedia/commons/9/9f/Widmanstatten_IronM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357298"/>
            <a:ext cx="6887526" cy="464347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5720" y="1285860"/>
            <a:ext cx="64294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92D050"/>
                </a:solidFill>
              </a:rPr>
              <a:t>6</a:t>
            </a:r>
            <a:r>
              <a:rPr lang="en-US" sz="4000" baseline="30000" dirty="0" smtClean="0">
                <a:solidFill>
                  <a:srgbClr val="92D050"/>
                </a:solidFill>
              </a:rPr>
              <a:t>th</a:t>
            </a:r>
            <a:r>
              <a:rPr lang="en-US" sz="4000" dirty="0" smtClean="0">
                <a:solidFill>
                  <a:srgbClr val="92D050"/>
                </a:solidFill>
              </a:rPr>
              <a:t> most abundant element in the universe</a:t>
            </a:r>
            <a:endParaRPr lang="en-US" sz="4000" dirty="0">
              <a:solidFill>
                <a:srgbClr val="92D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9" y="2786058"/>
            <a:ext cx="378621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Steel is an alloy of iron and carbon, silicon or other metals</a:t>
            </a:r>
            <a:endParaRPr lang="en-US" sz="4000" dirty="0"/>
          </a:p>
        </p:txBody>
      </p:sp>
      <p:pic>
        <p:nvPicPr>
          <p:cNvPr id="27650" name="Picture 2" descr="http://images.asia.ru/img/alibaba/photo/51714182/High_Tensile_Steel_Deformed_Bar__Hot_Rolled_Steel_Round_Bar__Hot_Rolled_Wire_Ro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5" y="2190750"/>
            <a:ext cx="4500594" cy="447320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720" y="5357826"/>
            <a:ext cx="32134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F</a:t>
            </a:r>
            <a:r>
              <a:rPr lang="en-US" sz="4000" dirty="0" smtClean="0"/>
              <a:t>erromagnetic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Cobalt Co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9458" name="Picture 2" descr="http://www.americanelements.com/ingo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357298"/>
            <a:ext cx="5072098" cy="507209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357686" y="1571612"/>
            <a:ext cx="442915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err="1" smtClean="0"/>
              <a:t>Superalloys</a:t>
            </a:r>
            <a:r>
              <a:rPr lang="en-US" sz="4000" dirty="0" smtClean="0"/>
              <a:t> of cobalt are used to make turbines and jet engines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4286248" y="4143380"/>
            <a:ext cx="45005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Resist corrosion and wear</a:t>
            </a:r>
            <a:endParaRPr lang="en-US" sz="4000" dirty="0"/>
          </a:p>
        </p:txBody>
      </p:sp>
      <p:pic>
        <p:nvPicPr>
          <p:cNvPr id="26626" name="Picture 2" descr="File:Bristol.blue.glass.arp.750pix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857364"/>
            <a:ext cx="3712368" cy="264320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214810" y="5500702"/>
            <a:ext cx="32134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Ferromagnetic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000108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Nickel Ni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20482" name="Picture 2" descr="http://terresacree.org/images/nick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1285860"/>
            <a:ext cx="5000660" cy="500066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0" y="1071546"/>
            <a:ext cx="36209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Hard and ductile</a:t>
            </a:r>
            <a:endParaRPr lang="en-US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285720" y="2643182"/>
            <a:ext cx="828105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Used in alloys, especially stainless steel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3429000"/>
            <a:ext cx="86120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Used in rechargeable batteries and coins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500034" y="1857364"/>
            <a:ext cx="33288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Ferromagnetic </a:t>
            </a:r>
            <a:endParaRPr lang="en-US" sz="4000" dirty="0"/>
          </a:p>
        </p:txBody>
      </p:sp>
      <p:pic>
        <p:nvPicPr>
          <p:cNvPr id="25602" name="Picture 2" descr="http://www.germes-online.com/direct/dbimage/50133498/Ferrochrome__Nickel_Chrome_Round_Wi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143380"/>
            <a:ext cx="2928958" cy="2928958"/>
          </a:xfrm>
          <a:prstGeom prst="rect">
            <a:avLst/>
          </a:prstGeom>
          <a:noFill/>
        </p:spPr>
      </p:pic>
      <p:pic>
        <p:nvPicPr>
          <p:cNvPr id="25604" name="Picture 4" descr="http://coins.thefuntimesguide.com/images/blogs/1935_Indian_Head_Buffalo_Nicke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06806" y="4159792"/>
            <a:ext cx="5005375" cy="24839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Copper Cu (cuprum)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21506" name="Picture 2" descr="http://crystal-cure.com/pics/copper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4429156" cy="4429156"/>
          </a:xfrm>
          <a:prstGeom prst="rect">
            <a:avLst/>
          </a:prstGeom>
          <a:noFill/>
        </p:spPr>
      </p:pic>
      <p:pic>
        <p:nvPicPr>
          <p:cNvPr id="21508" name="Picture 4" descr="http://product-image.tradeindia.com/00168892/b/Copper-Wi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357430"/>
            <a:ext cx="3810000" cy="28575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572264" y="2071678"/>
            <a:ext cx="16466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D</a:t>
            </a:r>
            <a:r>
              <a:rPr lang="en-US" sz="4000" dirty="0" smtClean="0"/>
              <a:t>uctile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1428736"/>
            <a:ext cx="571504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High thermal and electrical conductivity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85720" y="2928934"/>
            <a:ext cx="55880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Does not react with water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3643314"/>
            <a:ext cx="64181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Ancient use in weapons, coins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28596" y="4357694"/>
            <a:ext cx="5909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Alloys include bronze, brass</a:t>
            </a:r>
            <a:endParaRPr lang="en-US" sz="4000" dirty="0"/>
          </a:p>
        </p:txBody>
      </p:sp>
      <p:pic>
        <p:nvPicPr>
          <p:cNvPr id="24578" name="Picture 2" descr="http://www.wtv-zone.com/califPamela/iceman/ice_axe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86500" y="4286256"/>
            <a:ext cx="2857500" cy="2028825"/>
          </a:xfrm>
          <a:prstGeom prst="rect">
            <a:avLst/>
          </a:prstGeom>
          <a:noFill/>
        </p:spPr>
      </p:pic>
      <p:pic>
        <p:nvPicPr>
          <p:cNvPr id="24580" name="Picture 4" descr="http://www.copperbrasstraditions.com/images/pictures/old-dutch-2-qt.-solid-copper-tea-kettl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57970" y="785795"/>
            <a:ext cx="1885732" cy="2071702"/>
          </a:xfrm>
          <a:prstGeom prst="rect">
            <a:avLst/>
          </a:prstGeom>
          <a:noFill/>
        </p:spPr>
      </p:pic>
      <p:pic>
        <p:nvPicPr>
          <p:cNvPr id="24582" name="Picture 6" descr="http://www.global-b2b-network.com/direct/dbimage/50259492/Solid_Brass_Hinge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5000636"/>
            <a:ext cx="1785950" cy="1785950"/>
          </a:xfrm>
          <a:prstGeom prst="rect">
            <a:avLst/>
          </a:prstGeom>
          <a:noFill/>
        </p:spPr>
      </p:pic>
      <p:pic>
        <p:nvPicPr>
          <p:cNvPr id="24584" name="Picture 8" descr="http://img.villagephotos.com/p/2004-7/767317/1755%20CANNONSIDVW%2000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5000636"/>
            <a:ext cx="2484541" cy="15652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8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Titanium Ti</a:t>
            </a:r>
            <a:endParaRPr lang="en-US" dirty="0"/>
          </a:p>
        </p:txBody>
      </p:sp>
      <p:pic>
        <p:nvPicPr>
          <p:cNvPr id="4098" name="Picture 2" descr="http://www.galleries.com/minerals/ELEMENTS/TITANIUM/titani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736"/>
            <a:ext cx="4572000" cy="3429000"/>
          </a:xfrm>
          <a:prstGeom prst="rect">
            <a:avLst/>
          </a:prstGeom>
          <a:noFill/>
        </p:spPr>
      </p:pic>
      <p:pic>
        <p:nvPicPr>
          <p:cNvPr id="4100" name="Picture 4" descr="http://www.chainz.com/images/shopping_product_thumbnails/167/titanium_mens_rin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500174"/>
            <a:ext cx="3429024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Zinc Zn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22530" name="Picture 2" descr="http://interzonefinearts.com/wp-content/uploads/2007/09/zinc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4346" y="1857364"/>
            <a:ext cx="5600700" cy="4200525"/>
          </a:xfrm>
          <a:prstGeom prst="rect">
            <a:avLst/>
          </a:prstGeom>
          <a:noFill/>
        </p:spPr>
      </p:pic>
      <p:pic>
        <p:nvPicPr>
          <p:cNvPr id="22532" name="Picture 4" descr="http://www.toolstation.com/images/library/stock/webbig/4824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1785926"/>
            <a:ext cx="4357718" cy="435771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85720" y="1714488"/>
            <a:ext cx="613200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Prehistoric use in ornaments</a:t>
            </a:r>
            <a:endParaRPr lang="en-US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2357430"/>
            <a:ext cx="29393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Used in brass</a:t>
            </a:r>
            <a:endParaRPr lang="en-US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214282" y="928670"/>
            <a:ext cx="746031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Fourth most commonly used metal</a:t>
            </a:r>
            <a:endParaRPr lang="en-US" sz="4000" dirty="0"/>
          </a:p>
        </p:txBody>
      </p:sp>
      <p:sp>
        <p:nvSpPr>
          <p:cNvPr id="8" name="TextBox 7"/>
          <p:cNvSpPr txBox="1"/>
          <p:nvPr/>
        </p:nvSpPr>
        <p:spPr>
          <a:xfrm>
            <a:off x="357158" y="3071810"/>
            <a:ext cx="37017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Used in batteries</a:t>
            </a:r>
            <a:endParaRPr lang="en-US" sz="4000" dirty="0"/>
          </a:p>
        </p:txBody>
      </p:sp>
      <p:sp>
        <p:nvSpPr>
          <p:cNvPr id="9" name="TextBox 8"/>
          <p:cNvSpPr txBox="1"/>
          <p:nvPr/>
        </p:nvSpPr>
        <p:spPr>
          <a:xfrm>
            <a:off x="428596" y="5929330"/>
            <a:ext cx="73804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Used to protect iron by </a:t>
            </a:r>
            <a:r>
              <a:rPr lang="en-US" sz="4000" dirty="0" err="1" smtClean="0"/>
              <a:t>galvanising</a:t>
            </a:r>
            <a:endParaRPr lang="en-US" sz="4000" dirty="0"/>
          </a:p>
        </p:txBody>
      </p:sp>
      <p:sp>
        <p:nvSpPr>
          <p:cNvPr id="10" name="TextBox 9"/>
          <p:cNvSpPr txBox="1"/>
          <p:nvPr/>
        </p:nvSpPr>
        <p:spPr>
          <a:xfrm>
            <a:off x="428596" y="3929066"/>
            <a:ext cx="278678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D</a:t>
            </a:r>
            <a:r>
              <a:rPr lang="en-US" sz="4000" dirty="0" smtClean="0"/>
              <a:t>iamagnetic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8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Vanadium V</a:t>
            </a:r>
            <a:endParaRPr lang="en-US" dirty="0"/>
          </a:p>
        </p:txBody>
      </p:sp>
      <p:pic>
        <p:nvPicPr>
          <p:cNvPr id="15362" name="Picture 2" descr="http://periodictable.com/Samples/023.10/s9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1428736"/>
            <a:ext cx="4786346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Chromium Cr</a:t>
            </a:r>
            <a:endParaRPr lang="en-US" dirty="0"/>
          </a:p>
        </p:txBody>
      </p:sp>
      <p:pic>
        <p:nvPicPr>
          <p:cNvPr id="16386" name="Picture 2" descr="http://periodictable.com/Samples/024.11/s9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357298"/>
            <a:ext cx="4429156" cy="4429156"/>
          </a:xfrm>
          <a:prstGeom prst="rect">
            <a:avLst/>
          </a:prstGeom>
          <a:noFill/>
        </p:spPr>
      </p:pic>
      <p:pic>
        <p:nvPicPr>
          <p:cNvPr id="16388" name="Picture 4" descr="http://www.germes-online.com/direct/dbimage/50249705/Chromium_Plated_Copper_Tub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282" y="1357298"/>
            <a:ext cx="4357718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Manganese </a:t>
            </a:r>
            <a:r>
              <a:rPr lang="en-US" dirty="0" err="1" smtClean="0"/>
              <a:t>Mn</a:t>
            </a:r>
            <a:endParaRPr lang="en-US" dirty="0"/>
          </a:p>
        </p:txBody>
      </p:sp>
      <p:pic>
        <p:nvPicPr>
          <p:cNvPr id="17410" name="Picture 2" descr="http://www.global-b2b-network.com/direct/dbimage/50357240/Electrolytic_Manganese_Meta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4572032" cy="4572032"/>
          </a:xfrm>
          <a:prstGeom prst="rect">
            <a:avLst/>
          </a:prstGeom>
          <a:noFill/>
        </p:spPr>
      </p:pic>
      <p:pic>
        <p:nvPicPr>
          <p:cNvPr id="17412" name="Picture 4" descr="http://periodictable.com/Samples/025.7/s9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1857364"/>
            <a:ext cx="3390900" cy="3390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Iron Fe (</a:t>
            </a:r>
            <a:r>
              <a:rPr lang="en-US" dirty="0" err="1" smtClean="0"/>
              <a:t>ferrum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18436" name="Picture 4" descr="http://upload.wikimedia.org/wikipedia/commons/9/9f/Widmanstatten_IronMe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357298"/>
            <a:ext cx="6887526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Cobalt Co</a:t>
            </a:r>
            <a:endParaRPr lang="en-US" dirty="0"/>
          </a:p>
        </p:txBody>
      </p:sp>
      <p:pic>
        <p:nvPicPr>
          <p:cNvPr id="19458" name="Picture 2" descr="http://www.americanelements.com/ingo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1357298"/>
            <a:ext cx="5072098" cy="5072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Nickel Ni</a:t>
            </a:r>
            <a:endParaRPr lang="en-US" dirty="0"/>
          </a:p>
        </p:txBody>
      </p:sp>
      <p:pic>
        <p:nvPicPr>
          <p:cNvPr id="20482" name="Picture 2" descr="http://terresacree.org/images/nick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1357298"/>
            <a:ext cx="5000660" cy="500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Copper Cu (cuprum)</a:t>
            </a:r>
            <a:endParaRPr lang="en-US" dirty="0"/>
          </a:p>
        </p:txBody>
      </p:sp>
      <p:pic>
        <p:nvPicPr>
          <p:cNvPr id="21506" name="Picture 2" descr="http://crystal-cure.com/pics/copper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714488"/>
            <a:ext cx="4429156" cy="4429156"/>
          </a:xfrm>
          <a:prstGeom prst="rect">
            <a:avLst/>
          </a:prstGeom>
          <a:noFill/>
        </p:spPr>
      </p:pic>
      <p:pic>
        <p:nvPicPr>
          <p:cNvPr id="21508" name="Picture 4" descr="http://product-image.tradeindia.com/00168892/b/Copper-Wi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35743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229</Words>
  <Application>Microsoft Office PowerPoint</Application>
  <PresentationFormat>On-screen Show (4:3)</PresentationFormat>
  <Paragraphs>55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Scandium Sc</vt:lpstr>
      <vt:lpstr>Titanium Ti</vt:lpstr>
      <vt:lpstr>Vanadium V</vt:lpstr>
      <vt:lpstr>Chromium Cr</vt:lpstr>
      <vt:lpstr>Manganese Mn</vt:lpstr>
      <vt:lpstr>Iron Fe (ferrum)</vt:lpstr>
      <vt:lpstr>Cobalt Co</vt:lpstr>
      <vt:lpstr>Nickel Ni</vt:lpstr>
      <vt:lpstr>Copper Cu (cuprum)</vt:lpstr>
      <vt:lpstr>Zinc Zn</vt:lpstr>
      <vt:lpstr>Scandium Sc</vt:lpstr>
      <vt:lpstr>Titanium Ti</vt:lpstr>
      <vt:lpstr>Vanadium V</vt:lpstr>
      <vt:lpstr>Chromium Cr</vt:lpstr>
      <vt:lpstr>Manganese Mn</vt:lpstr>
      <vt:lpstr>Iron Fe (ferrum)</vt:lpstr>
      <vt:lpstr>Cobalt Co</vt:lpstr>
      <vt:lpstr>Nickel Ni</vt:lpstr>
      <vt:lpstr>Copper Cu (cuprum)</vt:lpstr>
      <vt:lpstr>Zinc Zn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Scandium Sc</dc:title>
  <dc:creator> </dc:creator>
  <cp:lastModifiedBy> </cp:lastModifiedBy>
  <cp:revision>28</cp:revision>
  <dcterms:created xsi:type="dcterms:W3CDTF">2009-03-02T05:32:43Z</dcterms:created>
  <dcterms:modified xsi:type="dcterms:W3CDTF">2009-03-03T05:33:19Z</dcterms:modified>
</cp:coreProperties>
</file>